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41" r:id="rId2"/>
    <p:sldId id="346" r:id="rId3"/>
    <p:sldId id="365" r:id="rId4"/>
    <p:sldId id="271" r:id="rId5"/>
    <p:sldId id="350" r:id="rId6"/>
    <p:sldId id="364" r:id="rId7"/>
    <p:sldId id="261" r:id="rId8"/>
    <p:sldId id="263" r:id="rId9"/>
    <p:sldId id="356" r:id="rId10"/>
    <p:sldId id="262" r:id="rId11"/>
    <p:sldId id="353" r:id="rId12"/>
    <p:sldId id="264" r:id="rId13"/>
    <p:sldId id="352" r:id="rId14"/>
    <p:sldId id="355" r:id="rId15"/>
    <p:sldId id="266" r:id="rId16"/>
    <p:sldId id="268" r:id="rId17"/>
    <p:sldId id="274" r:id="rId18"/>
    <p:sldId id="275" r:id="rId19"/>
    <p:sldId id="347" r:id="rId20"/>
    <p:sldId id="270" r:id="rId21"/>
    <p:sldId id="391" r:id="rId22"/>
    <p:sldId id="357" r:id="rId23"/>
    <p:sldId id="276" r:id="rId24"/>
    <p:sldId id="372" r:id="rId25"/>
    <p:sldId id="373" r:id="rId26"/>
    <p:sldId id="358" r:id="rId27"/>
    <p:sldId id="359" r:id="rId28"/>
    <p:sldId id="362" r:id="rId29"/>
    <p:sldId id="399" r:id="rId30"/>
    <p:sldId id="361" r:id="rId31"/>
    <p:sldId id="392" r:id="rId32"/>
    <p:sldId id="393" r:id="rId33"/>
    <p:sldId id="394" r:id="rId34"/>
    <p:sldId id="368" r:id="rId35"/>
    <p:sldId id="370" r:id="rId36"/>
    <p:sldId id="374" r:id="rId37"/>
    <p:sldId id="371" r:id="rId38"/>
    <p:sldId id="375" r:id="rId39"/>
    <p:sldId id="376" r:id="rId40"/>
    <p:sldId id="377" r:id="rId41"/>
    <p:sldId id="379" r:id="rId42"/>
    <p:sldId id="378" r:id="rId43"/>
    <p:sldId id="395" r:id="rId44"/>
    <p:sldId id="380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35" r:id="rId54"/>
    <p:sldId id="332" r:id="rId55"/>
    <p:sldId id="336" r:id="rId56"/>
    <p:sldId id="333" r:id="rId57"/>
    <p:sldId id="337" r:id="rId58"/>
    <p:sldId id="369" r:id="rId59"/>
    <p:sldId id="360" r:id="rId60"/>
    <p:sldId id="291" r:id="rId61"/>
    <p:sldId id="397" r:id="rId62"/>
    <p:sldId id="396" r:id="rId63"/>
    <p:sldId id="398" r:id="rId64"/>
    <p:sldId id="343" r:id="rId65"/>
    <p:sldId id="344" r:id="rId66"/>
    <p:sldId id="345" r:id="rId67"/>
    <p:sldId id="338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38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Sonawane" userId="29505428-6d38-4784-8712-8729a6b6e1f5" providerId="ADAL" clId="{00F9C5C6-238E-44CA-8F8E-B51813F492AD}"/>
    <pc:docChg chg="modSld sldOrd">
      <pc:chgData name="Kiran Sonawane" userId="29505428-6d38-4784-8712-8729a6b6e1f5" providerId="ADAL" clId="{00F9C5C6-238E-44CA-8F8E-B51813F492AD}" dt="2023-05-12T10:42:46.407" v="7"/>
      <pc:docMkLst>
        <pc:docMk/>
      </pc:docMkLst>
      <pc:sldChg chg="ord">
        <pc:chgData name="Kiran Sonawane" userId="29505428-6d38-4784-8712-8729a6b6e1f5" providerId="ADAL" clId="{00F9C5C6-238E-44CA-8F8E-B51813F492AD}" dt="2023-05-12T10:42:46.407" v="7"/>
        <pc:sldMkLst>
          <pc:docMk/>
          <pc:sldMk cId="1699333880" sldId="256"/>
        </pc:sldMkLst>
      </pc:sldChg>
      <pc:sldChg chg="ord">
        <pc:chgData name="Kiran Sonawane" userId="29505428-6d38-4784-8712-8729a6b6e1f5" providerId="ADAL" clId="{00F9C5C6-238E-44CA-8F8E-B51813F492AD}" dt="2023-05-12T10:41:09.867" v="1"/>
        <pc:sldMkLst>
          <pc:docMk/>
          <pc:sldMk cId="3303642006" sldId="271"/>
        </pc:sldMkLst>
      </pc:sldChg>
      <pc:sldChg chg="ord">
        <pc:chgData name="Kiran Sonawane" userId="29505428-6d38-4784-8712-8729a6b6e1f5" providerId="ADAL" clId="{00F9C5C6-238E-44CA-8F8E-B51813F492AD}" dt="2023-05-12T10:41:43.381" v="3"/>
        <pc:sldMkLst>
          <pc:docMk/>
          <pc:sldMk cId="598587453" sldId="272"/>
        </pc:sldMkLst>
      </pc:sldChg>
      <pc:sldChg chg="ord">
        <pc:chgData name="Kiran Sonawane" userId="29505428-6d38-4784-8712-8729a6b6e1f5" providerId="ADAL" clId="{00F9C5C6-238E-44CA-8F8E-B51813F492AD}" dt="2023-05-12T10:42:09.083" v="5"/>
        <pc:sldMkLst>
          <pc:docMk/>
          <pc:sldMk cId="2211719061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0ABD8-E45C-4D43-8858-096B34B04060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FE5C5-7084-4659-9C3A-4D7D02161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27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FE5C5-7084-4659-9C3A-4D7D02161C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4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9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1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9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20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2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5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48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0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83920-8B04-4949-939D-30FAA60C48D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8034C-E365-4B93-A0C2-23D23B1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8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A9DC03-E2E1-82EF-380D-675715150508}"/>
              </a:ext>
            </a:extLst>
          </p:cNvPr>
          <p:cNvSpPr/>
          <p:nvPr/>
        </p:nvSpPr>
        <p:spPr>
          <a:xfrm>
            <a:off x="228600" y="920621"/>
            <a:ext cx="8305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80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Ubuntulight"/>
              </a:rPr>
              <a:t>Docker</a:t>
            </a:r>
          </a:p>
          <a:p>
            <a:pPr lvl="0" algn="ctr"/>
            <a:r>
              <a:rPr lang="en-US" sz="80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Ubuntulight"/>
              </a:rPr>
              <a:t> &amp; </a:t>
            </a:r>
          </a:p>
          <a:p>
            <a:pPr lvl="0" algn="ctr"/>
            <a:r>
              <a:rPr lang="en-US" sz="80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Ubuntulight"/>
              </a:rPr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373011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Registry where docker images live</a:t>
            </a:r>
          </a:p>
          <a:p>
            <a:r>
              <a:rPr lang="en-US" dirty="0"/>
              <a:t>Users can pull pre-built images or push their </a:t>
            </a:r>
            <a:r>
              <a:rPr lang="en-US"/>
              <a:t>custom images</a:t>
            </a:r>
          </a:p>
          <a:p>
            <a:r>
              <a:rPr lang="en-US" dirty="0"/>
              <a:t>Docker Hub</a:t>
            </a:r>
          </a:p>
          <a:p>
            <a:r>
              <a:rPr lang="en-US" dirty="0"/>
              <a:t>world’s largest public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F2203-DEEC-1345-C3D1-408CC95EF26F}"/>
              </a:ext>
            </a:extLst>
          </p:cNvPr>
          <p:cNvSpPr txBox="1"/>
          <p:nvPr/>
        </p:nvSpPr>
        <p:spPr>
          <a:xfrm>
            <a:off x="381000" y="609600"/>
            <a:ext cx="617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What is Registry?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6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660C8-F98E-B165-BA81-37C62AA8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Example Of Docker 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91A63A-B365-EDA8-AC73-39828AF03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3677"/>
            <a:ext cx="8229600" cy="3939009"/>
          </a:xfrm>
        </p:spPr>
      </p:pic>
    </p:spTree>
    <p:extLst>
      <p:ext uri="{BB962C8B-B14F-4D97-AF65-F5344CB8AC3E}">
        <p14:creationId xmlns:p14="http://schemas.microsoft.com/office/powerpoint/2010/main" val="222915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9625"/>
            <a:ext cx="7574978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18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0DFF0F-CB58-3B24-1B8B-B008F9DEB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390" y="1600200"/>
            <a:ext cx="7237219" cy="45259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E45D95-687A-2B05-00B6-965EBEB93740}"/>
              </a:ext>
            </a:extLst>
          </p:cNvPr>
          <p:cNvSpPr/>
          <p:nvPr/>
        </p:nvSpPr>
        <p:spPr>
          <a:xfrm>
            <a:off x="391486" y="321767"/>
            <a:ext cx="7799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Conatiner Overview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362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2242-9E0C-8558-0463-932FFDDB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/>
          <a:lstStyle/>
          <a:p>
            <a:r>
              <a:rPr lang="en-US" sz="40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Ubuntulight"/>
                <a:ea typeface="+mn-ea"/>
                <a:cs typeface="+mn-cs"/>
              </a:rPr>
              <a:t>Examples of Docker containers </a:t>
            </a:r>
          </a:p>
        </p:txBody>
      </p:sp>
    </p:spTree>
    <p:extLst>
      <p:ext uri="{BB962C8B-B14F-4D97-AF65-F5344CB8AC3E}">
        <p14:creationId xmlns:p14="http://schemas.microsoft.com/office/powerpoint/2010/main" val="145663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77963"/>
            <a:ext cx="4016375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38600"/>
            <a:ext cx="419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5486400"/>
            <a:ext cx="4092575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33E9FF-6181-7CBA-CA99-0B724A828237}"/>
              </a:ext>
            </a:extLst>
          </p:cNvPr>
          <p:cNvSpPr txBox="1"/>
          <p:nvPr/>
        </p:nvSpPr>
        <p:spPr>
          <a:xfrm>
            <a:off x="152400" y="133108"/>
            <a:ext cx="8001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1.Create your first docker container from dockerfile.</a:t>
            </a:r>
            <a:endParaRPr lang="en-US" sz="28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7AE03-BC62-7E93-EDBF-2D04DA6E5856}"/>
              </a:ext>
            </a:extLst>
          </p:cNvPr>
          <p:cNvSpPr txBox="1"/>
          <p:nvPr/>
        </p:nvSpPr>
        <p:spPr>
          <a:xfrm>
            <a:off x="381000" y="932032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sample Index.html file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0E085-6474-1C5A-9CEB-A9B4A4863AEC}"/>
              </a:ext>
            </a:extLst>
          </p:cNvPr>
          <p:cNvSpPr txBox="1"/>
          <p:nvPr/>
        </p:nvSpPr>
        <p:spPr>
          <a:xfrm>
            <a:off x="381000" y="347516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Dockerfile to run index.html in container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37F8B-132D-5794-962B-810D2D765608}"/>
              </a:ext>
            </a:extLst>
          </p:cNvPr>
          <p:cNvSpPr txBox="1"/>
          <p:nvPr/>
        </p:nvSpPr>
        <p:spPr>
          <a:xfrm>
            <a:off x="381000" y="48768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Docker image from dockerfile and run the container: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9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828800"/>
            <a:ext cx="2809081" cy="71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9" y="3505200"/>
            <a:ext cx="2903537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5562600"/>
            <a:ext cx="2918618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64348-5DAF-8665-2AE7-52689D0F9FC1}"/>
              </a:ext>
            </a:extLst>
          </p:cNvPr>
          <p:cNvSpPr txBox="1"/>
          <p:nvPr/>
        </p:nvSpPr>
        <p:spPr>
          <a:xfrm>
            <a:off x="228600" y="3810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2.Create your second docker container from dockerfile.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44CE2-33F6-952D-273A-8F6DCBBC02AC}"/>
              </a:ext>
            </a:extLst>
          </p:cNvPr>
          <p:cNvSpPr txBox="1"/>
          <p:nvPr/>
        </p:nvSpPr>
        <p:spPr>
          <a:xfrm>
            <a:off x="228600" y="111296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sample main.py  file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908A1-3B58-6B8C-5B89-3E1DB3FFC137}"/>
              </a:ext>
            </a:extLst>
          </p:cNvPr>
          <p:cNvSpPr txBox="1"/>
          <p:nvPr/>
        </p:nvSpPr>
        <p:spPr>
          <a:xfrm>
            <a:off x="223837" y="2816909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Dockerfile to run python application  in container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65883-E801-30CE-F732-86A545B0C6A6}"/>
              </a:ext>
            </a:extLst>
          </p:cNvPr>
          <p:cNvSpPr txBox="1"/>
          <p:nvPr/>
        </p:nvSpPr>
        <p:spPr>
          <a:xfrm>
            <a:off x="223837" y="4876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Docker image from dockerfile and run the container: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1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" y="1752600"/>
            <a:ext cx="66294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Manual Management &amp;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Upgradation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Autoscaling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Migration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D9F56B-C6BF-35D8-14C9-CBBE12D30B04}"/>
              </a:ext>
            </a:extLst>
          </p:cNvPr>
          <p:cNvSpPr txBox="1"/>
          <p:nvPr/>
        </p:nvSpPr>
        <p:spPr>
          <a:xfrm>
            <a:off x="228600" y="550307"/>
            <a:ext cx="7086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Problem of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0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685801"/>
            <a:ext cx="6457950" cy="559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7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9411-6706-E3D3-AAF0-A8AB4A57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82070"/>
            <a:ext cx="8229600" cy="1143000"/>
          </a:xfrm>
        </p:spPr>
        <p:txBody>
          <a:bodyPr/>
          <a:lstStyle/>
          <a:p>
            <a:pPr algn="l"/>
            <a:r>
              <a:rPr lang="en-US" b="1" i="1" dirty="0"/>
              <a:t>Orchestration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8478EA-6362-6B99-1C68-B9803C097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880515"/>
            <a:ext cx="7591425" cy="59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156221-9D7A-8A97-CE0B-027E7A665843}"/>
              </a:ext>
            </a:extLst>
          </p:cNvPr>
          <p:cNvSpPr txBox="1"/>
          <p:nvPr/>
        </p:nvSpPr>
        <p:spPr>
          <a:xfrm>
            <a:off x="2438400" y="121920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Ubuntulight"/>
              </a:rPr>
              <a:t>Why Docker ?</a:t>
            </a:r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66BB9-E3DB-9145-EBA2-3586AC20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62200"/>
            <a:ext cx="6601224" cy="34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59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7638" y="4267200"/>
            <a:ext cx="3528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Kubernetes</a:t>
            </a:r>
          </a:p>
        </p:txBody>
      </p:sp>
      <p:sp>
        <p:nvSpPr>
          <p:cNvPr id="2" name="AutoShape 2" descr="File:Kubernetes logo without workmark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File:Kubernetes logo without workmark.svg - Wikimedia Comm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3512966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591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B907-E4EA-0176-DC21-C0418D00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0337"/>
            <a:ext cx="9067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/>
              <a:t>Why Organizations Should Use Kubernetes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D106A-47F5-56DD-066F-7B9B8078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76400"/>
            <a:ext cx="8229600" cy="4525963"/>
          </a:xfrm>
        </p:spPr>
        <p:txBody>
          <a:bodyPr/>
          <a:lstStyle/>
          <a:p>
            <a:r>
              <a:rPr lang="en-US" dirty="0"/>
              <a:t>Better Management Through Modularity</a:t>
            </a:r>
          </a:p>
          <a:p>
            <a:r>
              <a:rPr lang="en-US" dirty="0"/>
              <a:t>IT Cost Optimization</a:t>
            </a:r>
          </a:p>
          <a:p>
            <a:r>
              <a:rPr lang="en-US" dirty="0"/>
              <a:t>Improve Scalability and Availability</a:t>
            </a:r>
          </a:p>
          <a:p>
            <a:r>
              <a:rPr lang="en-US" dirty="0"/>
              <a:t>Multi-Cloud and Hybrid-cloud Flexibility</a:t>
            </a:r>
          </a:p>
          <a:p>
            <a:r>
              <a:rPr lang="en-US" dirty="0"/>
              <a:t>Effective migration to the cloud</a:t>
            </a:r>
          </a:p>
          <a:p>
            <a:r>
              <a:rPr lang="en-US" dirty="0"/>
              <a:t>Less resource utilization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78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0861-08D9-A087-35B3-781A296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Agenda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2DCF0F-EA40-F8FD-7303-527E307FC7A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W</a:t>
            </a:r>
            <a:r>
              <a:rPr lang="en-US" dirty="0"/>
              <a:t>ha</a:t>
            </a:r>
            <a:r>
              <a:rPr dirty="0"/>
              <a:t>t is Kubernetes?</a:t>
            </a:r>
          </a:p>
          <a:p>
            <a:r>
              <a:rPr dirty="0"/>
              <a:t>Key Features of Kubernetes</a:t>
            </a:r>
          </a:p>
          <a:p>
            <a:r>
              <a:rPr dirty="0"/>
              <a:t>Benefits of Using Kubernetes</a:t>
            </a:r>
          </a:p>
          <a:p>
            <a:r>
              <a:rPr dirty="0"/>
              <a:t>Kubernetes Architecture</a:t>
            </a:r>
            <a:endParaRPr lang="en-US" dirty="0"/>
          </a:p>
          <a:p>
            <a:r>
              <a:rPr lang="en-US" dirty="0"/>
              <a:t>Basic K8S terminology</a:t>
            </a:r>
            <a:endParaRPr dirty="0"/>
          </a:p>
          <a:p>
            <a:r>
              <a:rPr dirty="0"/>
              <a:t>Use Cases and Success Stories</a:t>
            </a:r>
          </a:p>
          <a:p>
            <a:r>
              <a:rPr dirty="0"/>
              <a:t>Getting Started with Kubernetes</a:t>
            </a:r>
          </a:p>
          <a:p>
            <a:r>
              <a:rPr dirty="0"/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99845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875949"/>
            <a:ext cx="838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Open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Container orchestration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Written in Golang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Designed By 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maintained by the Cloud Native Computing Foundation (CNCF)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Automate Computer Application Deployment,  Scaling and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E49F4-FCA8-2E95-C064-9CFEEAB8F825}"/>
              </a:ext>
            </a:extLst>
          </p:cNvPr>
          <p:cNvSpPr txBox="1"/>
          <p:nvPr/>
        </p:nvSpPr>
        <p:spPr>
          <a:xfrm>
            <a:off x="152400" y="152400"/>
            <a:ext cx="7620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What is Kubernetes and why we need it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3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033D6-9E57-20CF-05F0-799EE223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65137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/>
              <a:t>What is container orchestration?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5F9E4-0B12-F35C-4401-060F675E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525963"/>
          </a:xfrm>
        </p:spPr>
        <p:txBody>
          <a:bodyPr/>
          <a:lstStyle/>
          <a:p>
            <a:r>
              <a:rPr lang="en-US" dirty="0"/>
              <a:t>Provisioning and deployment</a:t>
            </a:r>
          </a:p>
          <a:p>
            <a:r>
              <a:rPr lang="en-US" dirty="0"/>
              <a:t>Configuration and scheduling</a:t>
            </a:r>
          </a:p>
          <a:p>
            <a:r>
              <a:rPr lang="en-US" dirty="0"/>
              <a:t>Container availability</a:t>
            </a:r>
          </a:p>
          <a:p>
            <a:r>
              <a:rPr lang="en-US" dirty="0"/>
              <a:t>Load balancing and traffic routing</a:t>
            </a:r>
          </a:p>
          <a:p>
            <a:r>
              <a:rPr lang="en-US" dirty="0"/>
              <a:t>Scaling and removing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3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69D2AD-7743-E6F7-BA9A-E12E085D5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8229600" cy="379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3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389B-1D56-9EF6-F928-3D94955F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Key Features of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217C-B867-95F8-7A26-BA20F7B73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Rollouts and Rollbacks</a:t>
            </a:r>
          </a:p>
          <a:p>
            <a:pPr marL="0" indent="0">
              <a:buNone/>
            </a:pPr>
            <a:r>
              <a:rPr lang="en-US" dirty="0"/>
              <a:t>• Service Discovery and Load Balancing</a:t>
            </a:r>
          </a:p>
          <a:p>
            <a:pPr marL="0" indent="0">
              <a:buNone/>
            </a:pPr>
            <a:r>
              <a:rPr lang="en-US" dirty="0"/>
              <a:t>• Storage Orchestration</a:t>
            </a:r>
          </a:p>
          <a:p>
            <a:pPr marL="0" indent="0">
              <a:buNone/>
            </a:pPr>
            <a:r>
              <a:rPr lang="en-US" dirty="0"/>
              <a:t>• Automated Bin Packing</a:t>
            </a:r>
          </a:p>
          <a:p>
            <a:pPr marL="0" indent="0">
              <a:buNone/>
            </a:pPr>
            <a:r>
              <a:rPr lang="en-US" dirty="0"/>
              <a:t>• Self-Healing</a:t>
            </a:r>
          </a:p>
          <a:p>
            <a:pPr marL="0" indent="0">
              <a:buNone/>
            </a:pPr>
            <a:r>
              <a:rPr lang="en-US" dirty="0"/>
              <a:t>• Secret and Configuration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DBF5-40B7-0D24-6C61-BAA92AEE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Benefits of Using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F8B7-A3FB-D046-BD0D-07440153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Scalability</a:t>
            </a:r>
            <a:r>
              <a:rPr lang="en-US" dirty="0"/>
              <a:t>: Automatic scaling of applications based on demand.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Portability</a:t>
            </a:r>
            <a:r>
              <a:rPr lang="en-US" dirty="0"/>
              <a:t>: Consistent environment across different infrastructures.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Resource Efficiency</a:t>
            </a:r>
            <a:r>
              <a:rPr lang="en-US" dirty="0"/>
              <a:t>: Optimized resource utilization and cost management.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Resilience</a:t>
            </a:r>
            <a:r>
              <a:rPr lang="en-US" dirty="0"/>
              <a:t>: High availability and self-healing capabilities.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DevOps Integration</a:t>
            </a:r>
            <a:r>
              <a:rPr lang="en-US" dirty="0"/>
              <a:t>: Supports CI/CD pipelines and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405340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3AAE-3F8E-8221-95B3-C91924BFB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05" y="412982"/>
            <a:ext cx="8229600" cy="11731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/>
              <a:t>Kubernetes Architecture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53238-D21D-C1E0-3DF2-3D83372E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6" y="1752600"/>
            <a:ext cx="828790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9DD3-49A0-E2F5-A110-2E4977BD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7800" y="-132882"/>
            <a:ext cx="8229600" cy="1143000"/>
          </a:xfrm>
        </p:spPr>
        <p:txBody>
          <a:bodyPr/>
          <a:lstStyle/>
          <a:p>
            <a:r>
              <a:rPr lang="en-US" b="1" i="1" dirty="0"/>
              <a:t>Container Runtimes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BDC83-71EF-5B70-EDF7-7CC80EEF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33600"/>
            <a:ext cx="7100857" cy="350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AD3E4-98AE-544F-803B-057911454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" y="1010118"/>
            <a:ext cx="7772400" cy="57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C2B917-755C-6850-D012-EBAA561DF265}"/>
              </a:ext>
            </a:extLst>
          </p:cNvPr>
          <p:cNvSpPr txBox="1"/>
          <p:nvPr/>
        </p:nvSpPr>
        <p:spPr>
          <a:xfrm>
            <a:off x="366125" y="461676"/>
            <a:ext cx="7074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Before and After Docker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B3E47-8AFB-9244-3A61-59553D48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0"/>
            <a:ext cx="7084166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6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B8A7-583E-857A-569A-25B16FD8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1" dirty="0"/>
              <a:t>Basic K8S terminology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9B967-D05D-1405-FD43-E95CC2047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Cluster</a:t>
            </a:r>
          </a:p>
          <a:p>
            <a:r>
              <a:rPr lang="en-US" dirty="0"/>
              <a:t>Node</a:t>
            </a:r>
          </a:p>
          <a:p>
            <a:r>
              <a:rPr lang="en-US" dirty="0"/>
              <a:t>Pod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Replica Set</a:t>
            </a:r>
          </a:p>
          <a:p>
            <a:r>
              <a:rPr lang="en-US" dirty="0"/>
              <a:t>Secrets</a:t>
            </a:r>
          </a:p>
          <a:p>
            <a:r>
              <a:rPr lang="en-US" dirty="0"/>
              <a:t>Configmap </a:t>
            </a:r>
          </a:p>
          <a:p>
            <a:r>
              <a:rPr lang="en-US" dirty="0"/>
              <a:t>PV &amp; PVC</a:t>
            </a:r>
          </a:p>
        </p:txBody>
      </p:sp>
    </p:spTree>
    <p:extLst>
      <p:ext uri="{BB962C8B-B14F-4D97-AF65-F5344CB8AC3E}">
        <p14:creationId xmlns:p14="http://schemas.microsoft.com/office/powerpoint/2010/main" val="1167270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6F28-E764-9251-C8DC-0BF0A21D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Cluster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54ADC-CF01-F176-4413-F134BE91A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69504"/>
            <a:ext cx="7157384" cy="4093095"/>
          </a:xfrm>
        </p:spPr>
      </p:pic>
    </p:spTree>
    <p:extLst>
      <p:ext uri="{BB962C8B-B14F-4D97-AF65-F5344CB8AC3E}">
        <p14:creationId xmlns:p14="http://schemas.microsoft.com/office/powerpoint/2010/main" val="821139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1DF8-1FED-2FE8-604B-6F90A77B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Kubernetes Multi-Node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126B9E-E1F8-C30A-79AB-71FBF028A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83" y="1676400"/>
            <a:ext cx="789043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A558-898A-A7C4-FB71-0CA1B6D5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Kubernetes Multi-Master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25040C-C2B0-3FF0-B2BB-FE935E0AD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" y="1600200"/>
            <a:ext cx="8858955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83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6F36-4043-7707-8349-632EE6C3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2069-FAF3-BD8F-B6F1-0F4B77FE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/>
          <a:lstStyle/>
          <a:p>
            <a:r>
              <a:rPr lang="en-US" dirty="0"/>
              <a:t>Main Worker Machines</a:t>
            </a:r>
          </a:p>
          <a:p>
            <a:r>
              <a:rPr lang="en-US" dirty="0"/>
              <a:t>Physical machine or VM</a:t>
            </a:r>
          </a:p>
          <a:p>
            <a:r>
              <a:rPr lang="en-US" dirty="0"/>
              <a:t>Necessary service to run POD</a:t>
            </a:r>
          </a:p>
          <a:p>
            <a:r>
              <a:rPr lang="en-US" dirty="0"/>
              <a:t>Manage by master</a:t>
            </a:r>
          </a:p>
        </p:txBody>
      </p:sp>
    </p:spTree>
    <p:extLst>
      <p:ext uri="{BB962C8B-B14F-4D97-AF65-F5344CB8AC3E}">
        <p14:creationId xmlns:p14="http://schemas.microsoft.com/office/powerpoint/2010/main" val="1930520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6F36-4043-7707-8349-632EE6C3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2069-FAF3-BD8F-B6F1-0F4B77FE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599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>
                <a:solidFill>
                  <a:srgbClr val="151515"/>
                </a:solidFill>
                <a:highlight>
                  <a:srgbClr val="FFFFFF"/>
                </a:highlight>
                <a:latin typeface="Red Hat Text"/>
              </a:rPr>
              <a:t>Smallest deployable units of computing</a:t>
            </a:r>
          </a:p>
          <a:p>
            <a:r>
              <a:rPr lang="en-US" sz="12800" dirty="0">
                <a:solidFill>
                  <a:srgbClr val="151515"/>
                </a:solidFill>
                <a:highlight>
                  <a:srgbClr val="FFFFFF"/>
                </a:highlight>
                <a:latin typeface="Red Hat Text"/>
              </a:rPr>
              <a:t>C</a:t>
            </a:r>
            <a:r>
              <a:rPr lang="en-US" sz="12800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Red Hat Text"/>
              </a:rPr>
              <a:t>ollection of one or more containers</a:t>
            </a:r>
          </a:p>
          <a:p>
            <a:r>
              <a:rPr lang="en-US" sz="12800" dirty="0">
                <a:solidFill>
                  <a:srgbClr val="151515"/>
                </a:solidFill>
                <a:highlight>
                  <a:srgbClr val="FFFFFF"/>
                </a:highlight>
                <a:latin typeface="Red Hat Text"/>
              </a:rPr>
              <a:t>S</a:t>
            </a:r>
            <a:r>
              <a:rPr lang="en-US" sz="12800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Red Hat Text"/>
              </a:rPr>
              <a:t>mallest execution unit of a k8s application</a:t>
            </a:r>
          </a:p>
          <a:p>
            <a:r>
              <a:rPr lang="en-US" sz="12800" dirty="0">
                <a:solidFill>
                  <a:srgbClr val="242424"/>
                </a:solidFill>
                <a:highlight>
                  <a:srgbClr val="FFFFFF"/>
                </a:highlight>
                <a:latin typeface="sohne"/>
              </a:rPr>
              <a:t>E</a:t>
            </a:r>
            <a:r>
              <a:rPr lang="en-US" sz="12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phemeral in nature</a:t>
            </a:r>
          </a:p>
          <a:p>
            <a:r>
              <a:rPr lang="en-US" sz="12800" dirty="0">
                <a:solidFill>
                  <a:srgbClr val="242424"/>
                </a:solidFill>
                <a:highlight>
                  <a:srgbClr val="FFFFFF"/>
                </a:highlight>
                <a:latin typeface="sohne"/>
              </a:rPr>
              <a:t>Communication </a:t>
            </a:r>
          </a:p>
          <a:p>
            <a:r>
              <a:rPr lang="en-US" sz="12800" dirty="0">
                <a:solidFill>
                  <a:srgbClr val="151515"/>
                </a:solidFill>
                <a:highlight>
                  <a:srgbClr val="FFFFFF"/>
                </a:highlight>
                <a:latin typeface="Red Hat Text"/>
              </a:rPr>
              <a:t>T</a:t>
            </a:r>
            <a:r>
              <a:rPr lang="en-US" sz="12800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Red Hat Text"/>
              </a:rPr>
              <a:t>ightly coupled</a:t>
            </a:r>
          </a:p>
          <a:p>
            <a:r>
              <a:rPr lang="en-US" sz="12800" dirty="0">
                <a:solidFill>
                  <a:srgbClr val="151515"/>
                </a:solidFill>
                <a:highlight>
                  <a:srgbClr val="FFFFFF"/>
                </a:highlight>
                <a:latin typeface="Red Hat Text"/>
              </a:rPr>
              <a:t>Use shared resources </a:t>
            </a:r>
            <a:endParaRPr lang="en-US" sz="12800" b="0" i="0" dirty="0">
              <a:solidFill>
                <a:srgbClr val="151515"/>
              </a:solidFill>
              <a:effectLst/>
              <a:highlight>
                <a:srgbClr val="FFFFFF"/>
              </a:highlight>
              <a:latin typeface="Red Hat Text"/>
            </a:endParaRPr>
          </a:p>
          <a:p>
            <a:endParaRPr lang="en-US" b="0" i="0" dirty="0">
              <a:solidFill>
                <a:srgbClr val="151515"/>
              </a:solidFill>
              <a:effectLst/>
              <a:highlight>
                <a:srgbClr val="FFFFFF"/>
              </a:highlight>
              <a:latin typeface="Red Hat Text"/>
            </a:endParaRPr>
          </a:p>
        </p:txBody>
      </p:sp>
    </p:spTree>
    <p:extLst>
      <p:ext uri="{BB962C8B-B14F-4D97-AF65-F5344CB8AC3E}">
        <p14:creationId xmlns:p14="http://schemas.microsoft.com/office/powerpoint/2010/main" val="2097520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734A58-0952-1FF2-EC81-454743ADE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8229600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22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6F36-4043-7707-8349-632EE6C3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2069-FAF3-BD8F-B6F1-0F4B77FE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1480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Communication between the pods</a:t>
            </a:r>
          </a:p>
          <a:p>
            <a:r>
              <a:rPr lang="en-US" sz="3600" dirty="0"/>
              <a:t>Enables network access to a set of Pods</a:t>
            </a:r>
          </a:p>
          <a:p>
            <a:r>
              <a:rPr lang="en-US" sz="3600" dirty="0"/>
              <a:t>Service Types:</a:t>
            </a:r>
          </a:p>
          <a:p>
            <a:pPr lvl="1"/>
            <a:r>
              <a:rPr lang="en-US" sz="3200" dirty="0"/>
              <a:t> Cluster IP</a:t>
            </a:r>
          </a:p>
          <a:p>
            <a:pPr lvl="1"/>
            <a:r>
              <a:rPr lang="en-US" sz="3200" dirty="0"/>
              <a:t> Nodeport</a:t>
            </a:r>
          </a:p>
          <a:p>
            <a:pPr lvl="1"/>
            <a:r>
              <a:rPr lang="en-US" sz="3200" dirty="0"/>
              <a:t> Loadbalancer </a:t>
            </a:r>
          </a:p>
          <a:p>
            <a:pPr lvl="1"/>
            <a:r>
              <a:rPr lang="en-US" sz="3200" dirty="0"/>
              <a:t> External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86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27E8-770F-8732-29AA-6CEF7681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Cluster IP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4B47DE-3954-09D5-C90D-684BFDDDB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412875"/>
            <a:ext cx="5943600" cy="52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82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AEC6-56BC-2A81-4F74-502B79CA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228600"/>
            <a:ext cx="8229600" cy="1143000"/>
          </a:xfrm>
        </p:spPr>
        <p:txBody>
          <a:bodyPr/>
          <a:lstStyle/>
          <a:p>
            <a:pPr algn="l"/>
            <a:r>
              <a:rPr lang="en-US" b="1" i="1" dirty="0"/>
              <a:t>Nodeport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9A6B7-1CC7-B469-01D5-C1C1BC196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750131"/>
            <a:ext cx="5181600" cy="610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2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CF1CDB-8194-E94F-F108-649A4038819A}"/>
              </a:ext>
            </a:extLst>
          </p:cNvPr>
          <p:cNvSpPr txBox="1"/>
          <p:nvPr/>
        </p:nvSpPr>
        <p:spPr>
          <a:xfrm>
            <a:off x="1295400" y="1905000"/>
            <a:ext cx="5410200" cy="350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F20268-FD58-7025-76CB-AB77AD501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885950"/>
            <a:ext cx="8763000" cy="3829050"/>
          </a:xfrm>
        </p:spPr>
        <p:txBody>
          <a:bodyPr>
            <a:normAutofit/>
          </a:bodyPr>
          <a:lstStyle/>
          <a:p>
            <a:r>
              <a:rPr lang="en-US" dirty="0"/>
              <a:t>Containerization platform. </a:t>
            </a:r>
          </a:p>
          <a:p>
            <a:r>
              <a:rPr lang="en-US" dirty="0"/>
              <a:t>Packages your application and dependencies.</a:t>
            </a:r>
          </a:p>
          <a:p>
            <a:r>
              <a:rPr lang="en-US" dirty="0"/>
              <a:t>Works in any environment.</a:t>
            </a:r>
          </a:p>
          <a:p>
            <a:r>
              <a:rPr lang="en-US" dirty="0"/>
              <a:t>Open source.</a:t>
            </a:r>
          </a:p>
          <a:p>
            <a:r>
              <a:rPr lang="en-US" dirty="0"/>
              <a:t>Run Any Type of Application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276A9-A038-ADC7-241D-081A4E215F4C}"/>
              </a:ext>
            </a:extLst>
          </p:cNvPr>
          <p:cNvSpPr txBox="1"/>
          <p:nvPr/>
        </p:nvSpPr>
        <p:spPr>
          <a:xfrm>
            <a:off x="381000" y="609600"/>
            <a:ext cx="5105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What is Docker?</a:t>
            </a:r>
          </a:p>
          <a:p>
            <a:endParaRPr lang="en-US" dirty="0"/>
          </a:p>
        </p:txBody>
      </p:sp>
      <p:pic>
        <p:nvPicPr>
          <p:cNvPr id="7170" name="Picture 2" descr="Docker - everything worth knowing about ...">
            <a:extLst>
              <a:ext uri="{FF2B5EF4-FFF2-40B4-BE49-F238E27FC236}">
                <a16:creationId xmlns:a16="http://schemas.microsoft.com/office/drawing/2014/main" id="{38F1AFF9-2BED-72EE-FE59-C6B53C48A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314325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64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59A7-1866-4BDF-D71F-9C8F31E6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pPr algn="l"/>
            <a:r>
              <a:rPr lang="en-US" b="1" i="1" dirty="0"/>
              <a:t>LoadBalancer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DF7D49-5389-31D9-B7DA-5183D65DE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990600"/>
            <a:ext cx="5410200" cy="58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31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ED86-70C8-D781-52EE-650194D1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Ingress-Controller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D83D1D-2AA1-AC22-CE8B-3EB1F80D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9" y="1417638"/>
            <a:ext cx="8994421" cy="50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9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9D95-9EB5-F958-8689-A8A73EB4A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2456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/>
              <a:t>Deployment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A230-2B37-C25B-331B-060CBF9A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229600" cy="452596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515"/>
                </a:solidFill>
                <a:highlight>
                  <a:srgbClr val="FFFFFF"/>
                </a:highlight>
                <a:latin typeface="Red Hat Text"/>
              </a:rPr>
              <a:t>D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Red Hat Text"/>
              </a:rPr>
              <a:t>escribe the desired state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Red Hat Text"/>
              </a:rPr>
              <a:t>Deploy a replica set or pod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Red Hat Text"/>
              </a:rPr>
              <a:t>Update pods and replica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Red Hat Text"/>
              </a:rPr>
              <a:t>Rollback to previous deployment versions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Red Hat Text"/>
              </a:rPr>
              <a:t>Scale a deployment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Red Hat Text"/>
              </a:rPr>
              <a:t>Pause or continue a deployment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15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E82EF7-4142-699E-D1B7-A37E99DAE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762000"/>
            <a:ext cx="5029200" cy="51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19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675BBA-96B3-A139-21BF-CEA991CD2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7499626" cy="5562600"/>
          </a:xfrm>
        </p:spPr>
      </p:pic>
    </p:spTree>
    <p:extLst>
      <p:ext uri="{BB962C8B-B14F-4D97-AF65-F5344CB8AC3E}">
        <p14:creationId xmlns:p14="http://schemas.microsoft.com/office/powerpoint/2010/main" val="3761008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3187-37D4-13A4-B8F6-5636E1CE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Rolling Update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A73C2D-7E22-322F-BA2C-2F9B6BD1A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2726"/>
            <a:ext cx="8229600" cy="3520911"/>
          </a:xfrm>
        </p:spPr>
      </p:pic>
    </p:spTree>
    <p:extLst>
      <p:ext uri="{BB962C8B-B14F-4D97-AF65-F5344CB8AC3E}">
        <p14:creationId xmlns:p14="http://schemas.microsoft.com/office/powerpoint/2010/main" val="3641334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E054-5E54-FC22-3EB3-2FEC0D85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Re-create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9C78A1-FBD8-4863-9D08-9D38DF4B2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2726"/>
            <a:ext cx="8229600" cy="3520911"/>
          </a:xfrm>
        </p:spPr>
      </p:pic>
    </p:spTree>
    <p:extLst>
      <p:ext uri="{BB962C8B-B14F-4D97-AF65-F5344CB8AC3E}">
        <p14:creationId xmlns:p14="http://schemas.microsoft.com/office/powerpoint/2010/main" val="3701311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EE57-88F2-F852-5FB2-BEF645EE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" y="160337"/>
            <a:ext cx="912018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/>
              <a:t>Blue/Green Deployment with Kubernetes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812C5-0E3A-77BE-33BA-C197194D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920" y="1600200"/>
            <a:ext cx="5366159" cy="4525963"/>
          </a:xfrm>
        </p:spPr>
      </p:pic>
    </p:spTree>
    <p:extLst>
      <p:ext uri="{BB962C8B-B14F-4D97-AF65-F5344CB8AC3E}">
        <p14:creationId xmlns:p14="http://schemas.microsoft.com/office/powerpoint/2010/main" val="2917915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1015-94E2-A53F-15FF-5BBE1A2F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0337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>
                <a:solidFill>
                  <a:srgbClr val="202B30"/>
                </a:solidFill>
                <a:effectLst/>
                <a:highlight>
                  <a:srgbClr val="FFFFFF"/>
                </a:highlight>
                <a:latin typeface="Inter"/>
              </a:rPr>
              <a:t>Canary deployment with Kubernetes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9FAA9-849F-F1C0-8DBA-900576E72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595" y="1600200"/>
            <a:ext cx="6372809" cy="4525963"/>
          </a:xfrm>
        </p:spPr>
      </p:pic>
    </p:spTree>
    <p:extLst>
      <p:ext uri="{BB962C8B-B14F-4D97-AF65-F5344CB8AC3E}">
        <p14:creationId xmlns:p14="http://schemas.microsoft.com/office/powerpoint/2010/main" val="3895625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E68C-6F9B-2639-0EE5-E73782A7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B2007-C701-3BB9-F895-857DCCF3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</a:t>
            </a:r>
            <a:r>
              <a:rPr lang="en-US" dirty="0">
                <a:solidFill>
                  <a:srgbClr val="15171A"/>
                </a:solidFill>
                <a:highlight>
                  <a:srgbClr val="FFFFFF"/>
                </a:highlight>
                <a:latin typeface="SF UI Text"/>
              </a:rPr>
              <a:t>confidential </a:t>
            </a:r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SF UI Text"/>
              </a:rPr>
              <a:t>sensitive data</a:t>
            </a:r>
          </a:p>
          <a:p>
            <a:r>
              <a:rPr lang="en-US" dirty="0">
                <a:solidFill>
                  <a:srgbClr val="15171A"/>
                </a:solidFill>
                <a:highlight>
                  <a:srgbClr val="FFFFFF"/>
                </a:highlight>
                <a:latin typeface="SF UI Text"/>
              </a:rPr>
              <a:t>P</a:t>
            </a:r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SF UI Text"/>
              </a:rPr>
              <a:t>assed as environment variables</a:t>
            </a:r>
          </a:p>
          <a:p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SF UI Text"/>
              </a:rPr>
              <a:t>Secrets deploy separately from Pods</a:t>
            </a:r>
            <a:endParaRPr lang="en-US" dirty="0">
              <a:solidFill>
                <a:srgbClr val="15171A"/>
              </a:solidFill>
              <a:highlight>
                <a:srgbClr val="FFFFFF"/>
              </a:highlight>
              <a:latin typeface="SF UI Text"/>
            </a:endParaRPr>
          </a:p>
          <a:p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SF UI Text"/>
              </a:rPr>
              <a:t>Base64 encoded</a:t>
            </a:r>
          </a:p>
          <a:p>
            <a:r>
              <a:rPr lang="en-US" dirty="0">
                <a:solidFill>
                  <a:srgbClr val="15171A"/>
                </a:solidFill>
                <a:highlight>
                  <a:srgbClr val="FFFFFF"/>
                </a:highlight>
                <a:latin typeface="SF UI Text"/>
              </a:rPr>
              <a:t>M</a:t>
            </a:r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SF UI Text"/>
              </a:rPr>
              <a:t>ounting them as a volume</a:t>
            </a:r>
          </a:p>
          <a:p>
            <a:r>
              <a:rPr lang="en-US" dirty="0">
                <a:solidFill>
                  <a:srgbClr val="15171A"/>
                </a:solidFill>
                <a:highlight>
                  <a:srgbClr val="FFFFFF"/>
                </a:highlight>
                <a:latin typeface="SF UI Text"/>
              </a:rPr>
              <a:t>Act as methods of authentication and authorization </a:t>
            </a:r>
            <a:endParaRPr lang="en-US" b="0" i="0" dirty="0">
              <a:solidFill>
                <a:srgbClr val="15171A"/>
              </a:solidFill>
              <a:effectLst/>
              <a:highlight>
                <a:srgbClr val="FFFFFF"/>
              </a:highlight>
              <a:latin typeface="SF UI Tex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4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42C1D6-140E-A19A-6063-857687EDB515}"/>
              </a:ext>
            </a:extLst>
          </p:cNvPr>
          <p:cNvSpPr txBox="1">
            <a:spLocks/>
          </p:cNvSpPr>
          <p:nvPr/>
        </p:nvSpPr>
        <p:spPr>
          <a:xfrm>
            <a:off x="476250" y="1905000"/>
            <a:ext cx="82296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Isolated instance. </a:t>
            </a:r>
          </a:p>
          <a:p>
            <a:r>
              <a:rPr lang="en-US" dirty="0"/>
              <a:t>Self-contained.</a:t>
            </a:r>
          </a:p>
          <a:p>
            <a:r>
              <a:rPr lang="en-US" dirty="0"/>
              <a:t>Independent.</a:t>
            </a:r>
          </a:p>
          <a:p>
            <a:r>
              <a:rPr lang="en-US" dirty="0"/>
              <a:t>Runtime instances of images.</a:t>
            </a:r>
          </a:p>
          <a:p>
            <a:r>
              <a:rPr lang="en-US" dirty="0"/>
              <a:t>Portable.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DEFF9D-B1FB-7FCA-59CB-A6B478E4B88A}"/>
              </a:ext>
            </a:extLst>
          </p:cNvPr>
          <p:cNvSpPr/>
          <p:nvPr/>
        </p:nvSpPr>
        <p:spPr>
          <a:xfrm>
            <a:off x="228600" y="634951"/>
            <a:ext cx="46499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1" dirty="0"/>
              <a:t>What is Container?</a:t>
            </a:r>
          </a:p>
        </p:txBody>
      </p:sp>
    </p:spTree>
    <p:extLst>
      <p:ext uri="{BB962C8B-B14F-4D97-AF65-F5344CB8AC3E}">
        <p14:creationId xmlns:p14="http://schemas.microsoft.com/office/powerpoint/2010/main" val="98623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630F7F-B7D6-B571-0076-8371877E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8229600" cy="40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7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53EC-F060-261D-1EC8-0BA262BD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ConfigMap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471A1-CD05-E6C9-119F-EB854F12E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non-confidential data</a:t>
            </a:r>
          </a:p>
          <a:p>
            <a:r>
              <a:rPr lang="en-US" dirty="0"/>
              <a:t>Consume CM as environment variables</a:t>
            </a:r>
          </a:p>
          <a:p>
            <a:r>
              <a:rPr lang="en-US" dirty="0"/>
              <a:t>Decouple environment-specific configuration</a:t>
            </a:r>
          </a:p>
          <a:p>
            <a:r>
              <a:rPr lang="en-US" dirty="0"/>
              <a:t>Does not provide encryption</a:t>
            </a:r>
          </a:p>
          <a:p>
            <a:r>
              <a:rPr lang="en-US" dirty="0"/>
              <a:t>Mount CM as volume</a:t>
            </a:r>
          </a:p>
        </p:txBody>
      </p:sp>
    </p:spTree>
    <p:extLst>
      <p:ext uri="{BB962C8B-B14F-4D97-AF65-F5344CB8AC3E}">
        <p14:creationId xmlns:p14="http://schemas.microsoft.com/office/powerpoint/2010/main" val="1812674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2D158-C1AB-B91A-C0EA-1C413CDE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21004"/>
            <a:ext cx="8915400" cy="321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3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889694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Piece of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Directory with some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Independent from the POD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PODs live or die it can be reused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Many volume plugins based on the cloud service provider: </a:t>
            </a:r>
          </a:p>
          <a:p>
            <a:pPr marL="800100" lvl="1" indent="-342900">
              <a:buFontTx/>
              <a:buChar char="-"/>
            </a:pPr>
            <a:r>
              <a:rPr lang="en-US" sz="3200" dirty="0"/>
              <a:t>awsElasticBlockStore, </a:t>
            </a:r>
          </a:p>
          <a:p>
            <a:pPr marL="800100" lvl="1" indent="-342900">
              <a:buFontTx/>
              <a:buChar char="-"/>
            </a:pPr>
            <a:r>
              <a:rPr lang="en-US" sz="3200" dirty="0"/>
              <a:t>Azure Disk, </a:t>
            </a:r>
            <a:r>
              <a:rPr lang="en-US" sz="3200" dirty="0" err="1"/>
              <a:t>AzureFile</a:t>
            </a:r>
            <a:r>
              <a:rPr lang="en-US" sz="3200" dirty="0"/>
              <a:t> ,</a:t>
            </a:r>
          </a:p>
          <a:p>
            <a:pPr marL="800100" lvl="1" indent="-342900">
              <a:buFontTx/>
              <a:buChar char="-"/>
            </a:pPr>
            <a:r>
              <a:rPr lang="en-US" sz="3200" dirty="0"/>
              <a:t>cephfs, empty Dir , glusterfs , </a:t>
            </a:r>
          </a:p>
          <a:p>
            <a:pPr marL="800100" lvl="1" indent="-342900">
              <a:buFontTx/>
              <a:buChar char="-"/>
            </a:pPr>
            <a:r>
              <a:rPr lang="en-US" sz="3200" dirty="0"/>
              <a:t>host Path,  iscsi , local , nfs  etc.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E47BB-4488-A94A-FDCE-563FF30BBA83}"/>
              </a:ext>
            </a:extLst>
          </p:cNvPr>
          <p:cNvSpPr txBox="1"/>
          <p:nvPr/>
        </p:nvSpPr>
        <p:spPr>
          <a:xfrm>
            <a:off x="152400" y="74385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Persistent Volume</a:t>
            </a:r>
          </a:p>
        </p:txBody>
      </p:sp>
    </p:spTree>
    <p:extLst>
      <p:ext uri="{BB962C8B-B14F-4D97-AF65-F5344CB8AC3E}">
        <p14:creationId xmlns:p14="http://schemas.microsoft.com/office/powerpoint/2010/main" val="2049739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3" y="838200"/>
            <a:ext cx="8481554" cy="477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639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17526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Abstraction between the consumption and implementation of the storage.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Request for storage on behalf of an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PVCs consume PV resources.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08303-7EAE-6A2F-ADD8-8D5A6B5CB56D}"/>
              </a:ext>
            </a:extLst>
          </p:cNvPr>
          <p:cNvSpPr txBox="1"/>
          <p:nvPr/>
        </p:nvSpPr>
        <p:spPr>
          <a:xfrm>
            <a:off x="304800" y="533400"/>
            <a:ext cx="66008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Persistent Volume claim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76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94642" cy="501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875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96" y="1676400"/>
            <a:ext cx="7016807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99801-CC6D-FA06-27A7-349D7E3E5D35}"/>
              </a:ext>
            </a:extLst>
          </p:cNvPr>
          <p:cNvSpPr txBox="1"/>
          <p:nvPr/>
        </p:nvSpPr>
        <p:spPr>
          <a:xfrm>
            <a:off x="228600" y="304800"/>
            <a:ext cx="74708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PV &amp; PVC Overview: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78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FC39-103B-BA0A-2D63-99EFC931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Security in Kubernetes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9B786-5289-CA93-476E-5F2CBB3A2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Scanning</a:t>
            </a:r>
          </a:p>
          <a:p>
            <a:r>
              <a:rPr lang="en-US" dirty="0"/>
              <a:t>Enable Auditing</a:t>
            </a:r>
          </a:p>
          <a:p>
            <a:r>
              <a:rPr lang="en-US" dirty="0"/>
              <a:t>Limited access to nodes</a:t>
            </a:r>
          </a:p>
          <a:p>
            <a:r>
              <a:rPr lang="en-US" dirty="0"/>
              <a:t>Define Resource Quota.</a:t>
            </a:r>
          </a:p>
          <a:p>
            <a:r>
              <a:rPr lang="en-US" dirty="0"/>
              <a:t>Images from Authorized Repositories </a:t>
            </a:r>
          </a:p>
          <a:p>
            <a:r>
              <a:rPr lang="en-US" dirty="0"/>
              <a:t>Strict policy/rule for the resources</a:t>
            </a:r>
          </a:p>
          <a:p>
            <a:r>
              <a:rPr lang="en-US" dirty="0"/>
              <a:t>Restrict Access to ETCD</a:t>
            </a:r>
          </a:p>
        </p:txBody>
      </p:sp>
    </p:spTree>
    <p:extLst>
      <p:ext uri="{BB962C8B-B14F-4D97-AF65-F5344CB8AC3E}">
        <p14:creationId xmlns:p14="http://schemas.microsoft.com/office/powerpoint/2010/main" val="540122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032C-D2B6-B213-CCAA-803A5B08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1" dirty="0"/>
              <a:t>Use Cases and 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3D04A-525C-7A92-0D7A-FBAD5723A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App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Lift And Shift Application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Heavy Computing</a:t>
            </a:r>
          </a:p>
          <a:p>
            <a:r>
              <a:rPr lang="en-US" dirty="0"/>
              <a:t>CI/CD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3730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007AD-7F39-A00D-EEA2-A9414650E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Consistency Across Environments</a:t>
            </a:r>
          </a:p>
          <a:p>
            <a:r>
              <a:rPr lang="en-US" dirty="0"/>
              <a:t>Isolation</a:t>
            </a:r>
            <a:endParaRPr lang="en-US" b="1" dirty="0"/>
          </a:p>
          <a:p>
            <a:r>
              <a:rPr lang="en-US" dirty="0"/>
              <a:t>Portability</a:t>
            </a:r>
            <a:endParaRPr lang="en-US" b="1" dirty="0"/>
          </a:p>
          <a:p>
            <a:r>
              <a:rPr lang="en-US" dirty="0"/>
              <a:t>Scalability</a:t>
            </a:r>
            <a:endParaRPr lang="en-US" b="1" dirty="0"/>
          </a:p>
          <a:p>
            <a:r>
              <a:rPr lang="en-US" dirty="0"/>
              <a:t>Resource Efficiency</a:t>
            </a:r>
            <a:endParaRPr lang="en-US" b="1" dirty="0"/>
          </a:p>
          <a:p>
            <a:r>
              <a:rPr lang="en-US" dirty="0"/>
              <a:t>Microservices Architecture</a:t>
            </a:r>
            <a:endParaRPr lang="en-US" b="1" dirty="0"/>
          </a:p>
          <a:p>
            <a:r>
              <a:rPr lang="en-US" dirty="0"/>
              <a:t>DevOps and CI/CD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1749B-2114-9776-AE39-4C802D4B60E0}"/>
              </a:ext>
            </a:extLst>
          </p:cNvPr>
          <p:cNvSpPr txBox="1"/>
          <p:nvPr/>
        </p:nvSpPr>
        <p:spPr>
          <a:xfrm>
            <a:off x="457200" y="381000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Why Do We Need Containers</a:t>
            </a:r>
          </a:p>
        </p:txBody>
      </p:sp>
    </p:spTree>
    <p:extLst>
      <p:ext uri="{BB962C8B-B14F-4D97-AF65-F5344CB8AC3E}">
        <p14:creationId xmlns:p14="http://schemas.microsoft.com/office/powerpoint/2010/main" val="703136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F1AFD-F653-6242-810C-A70CC750E7FE}"/>
              </a:ext>
            </a:extLst>
          </p:cNvPr>
          <p:cNvSpPr txBox="1"/>
          <p:nvPr/>
        </p:nvSpPr>
        <p:spPr>
          <a:xfrm>
            <a:off x="304800" y="207232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According to the CNCF, Kubernetes is now the second-largest open source project in the world just behind Linux.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2A9CCF-698E-D3A5-9A2D-0E68716E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399"/>
            <a:ext cx="7848600" cy="53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30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B9EF-86A0-0003-BD9E-5633FB28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" y="160337"/>
            <a:ext cx="922020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i="1" dirty="0">
                <a:effectLst/>
                <a:latin typeface="__Roboto_0db11f"/>
              </a:rPr>
              <a:t>Certified Kubernetes Application Developer (CKAD) Certification?</a:t>
            </a:r>
            <a:endParaRPr lang="en-US" sz="36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794-CDD9-AEA1-2D8E-57E721C5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dirty="0"/>
              <a:t>Scope</a:t>
            </a:r>
            <a:r>
              <a:rPr lang="en-US" sz="2600" dirty="0"/>
              <a:t>: This certification is aimed at Kubernetes application developers. It validates the ability to design, build, and deploy cloud-native applications for Kubernetes.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Key Areas</a:t>
            </a:r>
            <a:r>
              <a:rPr lang="en-US" sz="2800" dirty="0"/>
              <a:t>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Core concepts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Configuration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Multi-container pods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Observability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Pod design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Services and networking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State persistence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3CE64-E9A2-AC9B-6346-61C33757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905" y="3581400"/>
            <a:ext cx="2115495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39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701B-D849-BCA7-8C9B-38E77C89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0337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>
                <a:effectLst/>
                <a:latin typeface="__Roboto_0db11f"/>
              </a:rPr>
              <a:t>Certified Kubernetes Administrator (CKA) Certification?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FFBC-72DD-83F2-DAD3-2A9B48AF8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Scope</a:t>
            </a:r>
            <a:r>
              <a:rPr lang="en-US" sz="2400" dirty="0"/>
              <a:t>: This certification focuses on the skills required to be a Kubernetes administrator. It covers topics like installation, configuration, and management of Kubernetes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Key Areas</a:t>
            </a:r>
            <a:r>
              <a:rPr lang="en-US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Cluster architecture, installation, and configuration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Workloads and scheduling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Services and networking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Storage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Troubleshooting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D6344-7B8F-A8B6-3697-ADC5F67D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4289241"/>
            <a:ext cx="2145978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5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DE7E-2BFD-A726-25DD-12B7D3AD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0337"/>
            <a:ext cx="8534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>
                <a:effectLst/>
                <a:latin typeface="__Roboto_0db11f"/>
              </a:rPr>
              <a:t>Certified Kubernetes Security Specialist (CKS) Certification?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D6B7-5D90-8B7A-2455-A95BF43F3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00199"/>
            <a:ext cx="8610600" cy="4800601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Scope</a:t>
            </a:r>
            <a:r>
              <a:rPr lang="en-US" sz="2400" dirty="0"/>
              <a:t>: This certification is for Kubernetes administrators, engineers, and security professionals who are responsible for securing container-based applications and Kubernetes platforms during build, deployment, and runtime.</a:t>
            </a:r>
          </a:p>
          <a:p>
            <a:pPr marL="0" indent="0" algn="just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Key Areas</a:t>
            </a:r>
            <a:r>
              <a:rPr lang="en-US" sz="2400" dirty="0"/>
              <a:t>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 setup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 hardening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System hardening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Minimize microservice vulnerabilities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Supply chain security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Monitoring, logging, and runtime security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247F4-DAE0-7A02-D927-8A394473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60" y="3886200"/>
            <a:ext cx="1993565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95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A3BC1E-6A7B-46F1-3AB5-923B06CBA9DA}"/>
              </a:ext>
            </a:extLst>
          </p:cNvPr>
          <p:cNvSpPr txBox="1"/>
          <p:nvPr/>
        </p:nvSpPr>
        <p:spPr>
          <a:xfrm>
            <a:off x="216516" y="1502688"/>
            <a:ext cx="77844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Kubernetes Administrator is responsible for the deployment, maintenance, and management of Kubernetes clusters. </a:t>
            </a:r>
          </a:p>
          <a:p>
            <a:endParaRPr lang="en-US" sz="2000" b="1" dirty="0"/>
          </a:p>
          <a:p>
            <a:r>
              <a:rPr lang="en-US" sz="2000" b="1" dirty="0"/>
              <a:t>They perform tasks such as: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Cluster setup and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Troubleshooting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Ensuring high availability of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Hardware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Managing sets and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and managing Kubernetes objects 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br>
              <a:rPr lang="en-US" b="0" i="0" dirty="0">
                <a:solidFill>
                  <a:srgbClr val="FFEDEB"/>
                </a:solidFill>
                <a:effectLst/>
                <a:highlight>
                  <a:srgbClr val="1F1F1F"/>
                </a:highlight>
                <a:latin typeface="Google Sans"/>
              </a:rPr>
            </a:br>
            <a:endParaRPr lang="en-US" dirty="0"/>
          </a:p>
        </p:txBody>
      </p:sp>
      <p:pic>
        <p:nvPicPr>
          <p:cNvPr id="1026" name="Picture 2" descr="Certified Kubernetes Administrator Tips ...">
            <a:extLst>
              <a:ext uri="{FF2B5EF4-FFF2-40B4-BE49-F238E27FC236}">
                <a16:creationId xmlns:a16="http://schemas.microsoft.com/office/drawing/2014/main" id="{3C988ECB-91B8-8EC8-9438-594ECE00C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2590800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1D7A03-1AE6-79A1-50B0-28E3E37C0992}"/>
              </a:ext>
            </a:extLst>
          </p:cNvPr>
          <p:cNvSpPr txBox="1"/>
          <p:nvPr/>
        </p:nvSpPr>
        <p:spPr>
          <a:xfrm>
            <a:off x="216516" y="215444"/>
            <a:ext cx="84702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R</a:t>
            </a:r>
            <a:r>
              <a:rPr lang="en-US" sz="4400" b="1" i="1" kern="1200" dirty="0"/>
              <a:t>ole of Kubernetes Administrator?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78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A3BC1E-6A7B-46F1-3AB5-923B06CBA9DA}"/>
              </a:ext>
            </a:extLst>
          </p:cNvPr>
          <p:cNvSpPr txBox="1"/>
          <p:nvPr/>
        </p:nvSpPr>
        <p:spPr>
          <a:xfrm>
            <a:off x="216516" y="1502688"/>
            <a:ext cx="77844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Kubernetes Application Developer can define application resources and use core primitives to build, monitor, and troubleshoot scalable applications and tools in Kubernetes.</a:t>
            </a:r>
          </a:p>
          <a:p>
            <a:endParaRPr lang="en-US" sz="2000" b="1" dirty="0"/>
          </a:p>
          <a:p>
            <a:r>
              <a:rPr lang="en-US" sz="2000" b="1" dirty="0"/>
              <a:t>Also Involve collaborating with cross-functional teams to ensure seamless integration and deployment of applications</a:t>
            </a:r>
          </a:p>
          <a:p>
            <a:endParaRPr lang="en-US" sz="2000" b="1" dirty="0"/>
          </a:p>
          <a:p>
            <a:r>
              <a:rPr lang="en-US" sz="2000" b="1" dirty="0"/>
              <a:t>They perform tasks such as:</a:t>
            </a:r>
          </a:p>
          <a:p>
            <a:endParaRPr lang="en-US" sz="200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AFAFA"/>
                </a:highlight>
                <a:latin typeface="inherit"/>
              </a:rPr>
              <a:t>Create the container infrastructure platform for the company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AFAFA"/>
                </a:highlight>
                <a:latin typeface="inherit"/>
              </a:rPr>
              <a:t>Coordinate with other infrastructure teams to meet goals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AFAFA"/>
                </a:highlight>
                <a:latin typeface="inherit"/>
              </a:rPr>
              <a:t>Enhance delivery systems with Continuous Integration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AFAFA"/>
                </a:highlight>
                <a:latin typeface="inherit"/>
              </a:rPr>
              <a:t>Improve the monitoring and alert system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AFAFA"/>
                </a:highlight>
                <a:latin typeface="inherit"/>
              </a:rPr>
              <a:t>Troubleshoot issues and solve problems where needed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highlight>
                  <a:srgbClr val="FAFAFA"/>
                </a:highlight>
                <a:latin typeface="inherit"/>
              </a:rPr>
              <a:t>Create and nurture highly available systems on Kubernetes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br>
              <a:rPr lang="en-US" b="0" i="0" dirty="0">
                <a:solidFill>
                  <a:srgbClr val="FFEDEB"/>
                </a:solidFill>
                <a:effectLst/>
                <a:highlight>
                  <a:srgbClr val="1F1F1F"/>
                </a:highlight>
                <a:latin typeface="Google Sans"/>
              </a:rPr>
            </a:br>
            <a:endParaRPr lang="en-US" dirty="0"/>
          </a:p>
        </p:txBody>
      </p:sp>
      <p:pic>
        <p:nvPicPr>
          <p:cNvPr id="2050" name="Picture 2" descr="How did I pass Kubernetes Application ...">
            <a:extLst>
              <a:ext uri="{FF2B5EF4-FFF2-40B4-BE49-F238E27FC236}">
                <a16:creationId xmlns:a16="http://schemas.microsoft.com/office/drawing/2014/main" id="{F1470D12-7B60-EF96-AE11-233DA8EAB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84" y="3962400"/>
            <a:ext cx="21145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C16B4-39AD-5B4A-64EE-0E9068278E56}"/>
              </a:ext>
            </a:extLst>
          </p:cNvPr>
          <p:cNvSpPr txBox="1"/>
          <p:nvPr/>
        </p:nvSpPr>
        <p:spPr>
          <a:xfrm>
            <a:off x="216516" y="383798"/>
            <a:ext cx="8927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R</a:t>
            </a:r>
            <a:r>
              <a:rPr lang="en-US" sz="3600" b="1" i="1" kern="1200" dirty="0"/>
              <a:t>ole of Kubernetes </a:t>
            </a:r>
            <a:r>
              <a:rPr lang="en-US" sz="3600" b="1" i="1" kern="1200" dirty="0">
                <a:latin typeface="Google Sans"/>
              </a:rPr>
              <a:t>A</a:t>
            </a:r>
            <a:r>
              <a:rPr lang="en-US" sz="3600" b="1" i="1" dirty="0">
                <a:effectLst/>
                <a:latin typeface="Google Sans"/>
              </a:rPr>
              <a:t>pplication </a:t>
            </a:r>
            <a:r>
              <a:rPr lang="en-US" sz="3600" b="1" i="1" dirty="0">
                <a:latin typeface="Google Sans"/>
              </a:rPr>
              <a:t>D</a:t>
            </a:r>
            <a:r>
              <a:rPr lang="en-US" sz="3600" b="1" i="1" dirty="0">
                <a:effectLst/>
                <a:latin typeface="Google Sans"/>
              </a:rPr>
              <a:t>eveloper</a:t>
            </a:r>
            <a:r>
              <a:rPr lang="en-US" sz="3600" b="1" i="1" kern="1200" dirty="0"/>
              <a:t>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3929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A3BC1E-6A7B-46F1-3AB5-923B06CBA9DA}"/>
              </a:ext>
            </a:extLst>
          </p:cNvPr>
          <p:cNvSpPr txBox="1"/>
          <p:nvPr/>
        </p:nvSpPr>
        <p:spPr>
          <a:xfrm>
            <a:off x="202228" y="1143000"/>
            <a:ext cx="839408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A Certified Kubernetes Security Specialist (CKS) is an accomplished Kubernetes practitioner (must be CKA certified) who has demonstrated competence on a broad range of best practices for securing container-based applications and Kubernetes platforms during build, deployment and runtime.</a:t>
            </a:r>
          </a:p>
          <a:p>
            <a:endParaRPr lang="en-US" sz="2000" b="1" dirty="0"/>
          </a:p>
          <a:p>
            <a:r>
              <a:rPr lang="en-US" sz="2000" b="1" dirty="0"/>
              <a:t>They perform tasks such as: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Scanning Docker images for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Investigating Kubernetes security with open source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Ensuring container immutability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Monitoring Kubernetes audit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Using CIS benchmarks to review the security configuration of                                 Kubernetes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Setting up ingress objects with security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Protecting node metadata and 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Verifying platform binaries before deploying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b="0" i="0" dirty="0">
                <a:solidFill>
                  <a:srgbClr val="FFEDEB"/>
                </a:solidFill>
                <a:effectLst/>
                <a:highlight>
                  <a:srgbClr val="1F1F1F"/>
                </a:highlight>
                <a:latin typeface="Google Sans"/>
              </a:rPr>
            </a:br>
            <a:endParaRPr lang="en-US" dirty="0"/>
          </a:p>
        </p:txBody>
      </p:sp>
      <p:pic>
        <p:nvPicPr>
          <p:cNvPr id="3074" name="Picture 2" descr="Certified Kubernetes Security ...">
            <a:extLst>
              <a:ext uri="{FF2B5EF4-FFF2-40B4-BE49-F238E27FC236}">
                <a16:creationId xmlns:a16="http://schemas.microsoft.com/office/drawing/2014/main" id="{05CEC358-002C-9FEF-D530-EFC14967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61" y="4419600"/>
            <a:ext cx="1995679" cy="193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B86517-D7E4-5301-80A0-611F88915D80}"/>
              </a:ext>
            </a:extLst>
          </p:cNvPr>
          <p:cNvSpPr txBox="1"/>
          <p:nvPr/>
        </p:nvSpPr>
        <p:spPr>
          <a:xfrm>
            <a:off x="38100" y="200977"/>
            <a:ext cx="83940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R</a:t>
            </a:r>
            <a:r>
              <a:rPr lang="en-US" sz="4000" b="1" i="1" kern="1200" dirty="0"/>
              <a:t>ole of </a:t>
            </a:r>
            <a:r>
              <a:rPr lang="en-US" sz="4000" b="1" i="1" dirty="0"/>
              <a:t> Kubernetes Security Specialist</a:t>
            </a:r>
            <a:r>
              <a:rPr lang="en-US" sz="4000" b="1" i="1" kern="12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2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7400" y="4572000"/>
            <a:ext cx="4355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Questions…?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6762"/>
            <a:ext cx="5159375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7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Source of container</a:t>
            </a:r>
          </a:p>
          <a:p>
            <a:r>
              <a:rPr lang="en-US" dirty="0">
                <a:solidFill>
                  <a:srgbClr val="07242D"/>
                </a:solidFill>
                <a:highlight>
                  <a:srgbClr val="FFFFFF"/>
                </a:highlight>
                <a:latin typeface="Inter"/>
              </a:rPr>
              <a:t>D</a:t>
            </a:r>
            <a:r>
              <a:rPr lang="en-US" b="0" i="0" dirty="0">
                <a:solidFill>
                  <a:srgbClr val="07242D"/>
                </a:solidFill>
                <a:effectLst/>
                <a:highlight>
                  <a:srgbClr val="FFFFFF"/>
                </a:highlight>
                <a:latin typeface="Inter"/>
              </a:rPr>
              <a:t>escribes a container environment</a:t>
            </a:r>
            <a:endParaRPr lang="en-US" dirty="0"/>
          </a:p>
          <a:p>
            <a:r>
              <a:rPr lang="en-US" dirty="0"/>
              <a:t>Contains all the files and dependencies</a:t>
            </a:r>
          </a:p>
          <a:p>
            <a:r>
              <a:rPr lang="en-US" dirty="0"/>
              <a:t>It includes the code, runtime, libraries, environment variables, and configuration files</a:t>
            </a:r>
          </a:p>
          <a:p>
            <a:r>
              <a:rPr lang="en-US" dirty="0"/>
              <a:t>Blueprint for containers</a:t>
            </a:r>
          </a:p>
          <a:p>
            <a:r>
              <a:rPr lang="en-US" dirty="0"/>
              <a:t>Immutable snapshots of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353B4-88E4-11EB-334F-6F4B9D38DA55}"/>
              </a:ext>
            </a:extLst>
          </p:cNvPr>
          <p:cNvSpPr txBox="1"/>
          <p:nvPr/>
        </p:nvSpPr>
        <p:spPr>
          <a:xfrm>
            <a:off x="381000" y="609600"/>
            <a:ext cx="617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What is Container Image?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2057400"/>
          </a:xfrm>
        </p:spPr>
        <p:txBody>
          <a:bodyPr/>
          <a:lstStyle/>
          <a:p>
            <a:r>
              <a:rPr lang="en-US" dirty="0"/>
              <a:t>Text document</a:t>
            </a:r>
          </a:p>
          <a:p>
            <a:r>
              <a:rPr lang="en-US" dirty="0"/>
              <a:t>Series of instructions </a:t>
            </a:r>
          </a:p>
          <a:p>
            <a:r>
              <a:rPr lang="en-US" dirty="0"/>
              <a:t>Use to create application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28248-C1B9-0A96-65FD-3FCFD4C412FE}"/>
              </a:ext>
            </a:extLst>
          </p:cNvPr>
          <p:cNvSpPr txBox="1"/>
          <p:nvPr/>
        </p:nvSpPr>
        <p:spPr>
          <a:xfrm>
            <a:off x="304800" y="381000"/>
            <a:ext cx="617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What is Dockerfile?</a:t>
            </a:r>
          </a:p>
          <a:p>
            <a:endParaRPr lang="en-US" dirty="0"/>
          </a:p>
        </p:txBody>
      </p:sp>
      <p:pic>
        <p:nvPicPr>
          <p:cNvPr id="6148" name="Picture 4" descr="Docker ">
            <a:extLst>
              <a:ext uri="{FF2B5EF4-FFF2-40B4-BE49-F238E27FC236}">
                <a16:creationId xmlns:a16="http://schemas.microsoft.com/office/drawing/2014/main" id="{5772DC79-C4C8-335A-466C-FFF2C132D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8050"/>
            <a:ext cx="9144000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35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49DF8D-D9B0-669A-C332-7515D598C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181100"/>
            <a:ext cx="776253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1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1232</Words>
  <Application>Microsoft Office PowerPoint</Application>
  <PresentationFormat>On-screen Show (4:3)</PresentationFormat>
  <Paragraphs>274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__Roboto_0db11f</vt:lpstr>
      <vt:lpstr>Arial</vt:lpstr>
      <vt:lpstr>Calibri</vt:lpstr>
      <vt:lpstr>Google Sans</vt:lpstr>
      <vt:lpstr>inherit</vt:lpstr>
      <vt:lpstr>Inter</vt:lpstr>
      <vt:lpstr>Red Hat Text</vt:lpstr>
      <vt:lpstr>SF UI Text</vt:lpstr>
      <vt:lpstr>sohne</vt:lpstr>
      <vt:lpstr>Ubuntulight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Docker Hub</vt:lpstr>
      <vt:lpstr>PowerPoint Presentation</vt:lpstr>
      <vt:lpstr>PowerPoint Presentation</vt:lpstr>
      <vt:lpstr>Examples of Docker containers </vt:lpstr>
      <vt:lpstr>PowerPoint Presentation</vt:lpstr>
      <vt:lpstr>PowerPoint Presentation</vt:lpstr>
      <vt:lpstr>PowerPoint Presentation</vt:lpstr>
      <vt:lpstr>PowerPoint Presentation</vt:lpstr>
      <vt:lpstr>Orchestration</vt:lpstr>
      <vt:lpstr>PowerPoint Presentation</vt:lpstr>
      <vt:lpstr>Why Organizations Should Use Kubernetes ?</vt:lpstr>
      <vt:lpstr>Agenda</vt:lpstr>
      <vt:lpstr>PowerPoint Presentation</vt:lpstr>
      <vt:lpstr>What is container orchestration? </vt:lpstr>
      <vt:lpstr>PowerPoint Presentation</vt:lpstr>
      <vt:lpstr>Key Features of Kubernetes</vt:lpstr>
      <vt:lpstr>Benefits of Using Kubernetes</vt:lpstr>
      <vt:lpstr>Kubernetes Architecture </vt:lpstr>
      <vt:lpstr>Container Runtimes </vt:lpstr>
      <vt:lpstr>Basic K8S terminology </vt:lpstr>
      <vt:lpstr>Cluster</vt:lpstr>
      <vt:lpstr>Kubernetes Multi-Node Cluster</vt:lpstr>
      <vt:lpstr>Kubernetes Multi-Master Cluster</vt:lpstr>
      <vt:lpstr>Node</vt:lpstr>
      <vt:lpstr>Pod</vt:lpstr>
      <vt:lpstr>PowerPoint Presentation</vt:lpstr>
      <vt:lpstr>Service</vt:lpstr>
      <vt:lpstr>Cluster IP</vt:lpstr>
      <vt:lpstr>Nodeport </vt:lpstr>
      <vt:lpstr>LoadBalancer</vt:lpstr>
      <vt:lpstr>Ingress-Controller</vt:lpstr>
      <vt:lpstr>Deployment </vt:lpstr>
      <vt:lpstr>PowerPoint Presentation</vt:lpstr>
      <vt:lpstr>PowerPoint Presentation</vt:lpstr>
      <vt:lpstr>Rolling Update</vt:lpstr>
      <vt:lpstr>Re-create </vt:lpstr>
      <vt:lpstr>Blue/Green Deployment with Kubernetes </vt:lpstr>
      <vt:lpstr>Canary deployment with Kubernetes</vt:lpstr>
      <vt:lpstr>Secrets</vt:lpstr>
      <vt:lpstr>PowerPoint Presentation</vt:lpstr>
      <vt:lpstr>ConfigMap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in Kubernetes </vt:lpstr>
      <vt:lpstr>Use Cases and Success Stories</vt:lpstr>
      <vt:lpstr>PowerPoint Presentation</vt:lpstr>
      <vt:lpstr>Certified Kubernetes Application Developer (CKAD) Certification?</vt:lpstr>
      <vt:lpstr>Certified Kubernetes Administrator (CKA) Certification?</vt:lpstr>
      <vt:lpstr>Certified Kubernetes Security Specialist (CKS) Certification?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kiran.sonawne135@gmail.com</dc:creator>
  <cp:lastModifiedBy>Kiran Sonawane</cp:lastModifiedBy>
  <cp:revision>80</cp:revision>
  <dcterms:created xsi:type="dcterms:W3CDTF">2023-04-29T08:45:10Z</dcterms:created>
  <dcterms:modified xsi:type="dcterms:W3CDTF">2024-07-05T06:45:24Z</dcterms:modified>
</cp:coreProperties>
</file>